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28"/>
  </p:notesMasterIdLst>
  <p:handoutMasterIdLst>
    <p:handoutMasterId r:id="rId29"/>
  </p:handoutMasterIdLst>
  <p:sldIdLst>
    <p:sldId id="271" r:id="rId2"/>
    <p:sldId id="285" r:id="rId3"/>
    <p:sldId id="286" r:id="rId4"/>
    <p:sldId id="274" r:id="rId5"/>
    <p:sldId id="280" r:id="rId6"/>
    <p:sldId id="275" r:id="rId7"/>
    <p:sldId id="281" r:id="rId8"/>
    <p:sldId id="287" r:id="rId9"/>
    <p:sldId id="288" r:id="rId10"/>
    <p:sldId id="289" r:id="rId11"/>
    <p:sldId id="290" r:id="rId12"/>
    <p:sldId id="277" r:id="rId13"/>
    <p:sldId id="283" r:id="rId14"/>
    <p:sldId id="276" r:id="rId15"/>
    <p:sldId id="282" r:id="rId16"/>
    <p:sldId id="291" r:id="rId17"/>
    <p:sldId id="292" r:id="rId18"/>
    <p:sldId id="293" r:id="rId19"/>
    <p:sldId id="294" r:id="rId20"/>
    <p:sldId id="278" r:id="rId21"/>
    <p:sldId id="284" r:id="rId22"/>
    <p:sldId id="295" r:id="rId23"/>
    <p:sldId id="296" r:id="rId24"/>
    <p:sldId id="297" r:id="rId25"/>
    <p:sldId id="298" r:id="rId26"/>
    <p:sldId id="259" r:id="rId2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8AF0"/>
    <a:srgbClr val="048BF4"/>
    <a:srgbClr val="DA0000"/>
    <a:srgbClr val="CC0000"/>
    <a:srgbClr val="3366FF"/>
    <a:srgbClr val="FF00FF"/>
    <a:srgbClr val="33CC33"/>
    <a:srgbClr val="0099FF"/>
    <a:srgbClr val="3399FF"/>
    <a:srgbClr val="33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64" autoAdjust="0"/>
    <p:restoredTop sz="98505" autoAdjust="0"/>
  </p:normalViewPr>
  <p:slideViewPr>
    <p:cSldViewPr snapToGrid="0">
      <p:cViewPr>
        <p:scale>
          <a:sx n="77" d="100"/>
          <a:sy n="77" d="100"/>
        </p:scale>
        <p:origin x="-94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-2478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218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218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AD84540B-8C47-4ACC-B945-3D460513C13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2D46620-846D-467B-B799-4F1CE210A50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2044700" y="4368800"/>
            <a:ext cx="6400800" cy="7874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pt-PT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92545" y="312066"/>
            <a:ext cx="5044656" cy="640434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pt-PT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24401"/>
          </a:xfrm>
        </p:spPr>
        <p:txBody>
          <a:bodyPr/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5092700" cy="6651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10" name="Content Placeholder 2"/>
          <p:cNvSpPr>
            <a:spLocks noGrp="1"/>
          </p:cNvSpPr>
          <p:nvPr>
            <p:ph idx="10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pt-PT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pt-PT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092700" cy="665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pt-P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8229600" cy="47244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pt-PT" dirty="0"/>
          </a:p>
        </p:txBody>
      </p:sp>
      <p:pic>
        <p:nvPicPr>
          <p:cNvPr id="7" name="Picture 4" descr="R:\markting\processos2010\001SIsaude\logosisaude_h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06162" y="254980"/>
            <a:ext cx="1605239" cy="798439"/>
          </a:xfrm>
          <a:prstGeom prst="rect">
            <a:avLst/>
          </a:prstGeom>
          <a:noFill/>
        </p:spPr>
      </p:pic>
      <p:pic>
        <p:nvPicPr>
          <p:cNvPr id="8" name="Picture 2" descr="R:\markting\processos2010\001SIsaude\eseelesparam.jp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" y="6177748"/>
            <a:ext cx="2267711" cy="668059"/>
          </a:xfrm>
          <a:prstGeom prst="rect">
            <a:avLst/>
          </a:prstGeom>
          <a:noFill/>
        </p:spPr>
      </p:pic>
      <p:sp>
        <p:nvSpPr>
          <p:cNvPr id="9" name="Rectangle 10"/>
          <p:cNvSpPr txBox="1">
            <a:spLocks noChangeArrowheads="1"/>
          </p:cNvSpPr>
          <p:nvPr userDrawn="1"/>
        </p:nvSpPr>
        <p:spPr bwMode="auto">
          <a:xfrm>
            <a:off x="7134860" y="6484620"/>
            <a:ext cx="1726692" cy="21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 smtClean="0">
                <a:solidFill>
                  <a:srgbClr val="002060"/>
                </a:solidFill>
                <a:latin typeface="+mn-lt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Albufeira, 22 Maio 2010</a:t>
            </a:r>
            <a:endParaRPr kumimoji="0" lang="pt-PT" sz="1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ectângulo arredondado 3"/>
          <p:cNvSpPr/>
          <p:nvPr userDrawn="1"/>
        </p:nvSpPr>
        <p:spPr bwMode="auto">
          <a:xfrm>
            <a:off x="5582883" y="215900"/>
            <a:ext cx="1567218" cy="846665"/>
          </a:xfrm>
          <a:prstGeom prst="roundRect">
            <a:avLst/>
          </a:prstGeom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8" r:id="rId2"/>
    <p:sldLayoutId id="2147483681" r:id="rId3"/>
    <p:sldLayoutId id="2147483673" r:id="rId4"/>
  </p:sldLayoutIdLst>
  <p:transition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rgbClr val="002060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chtmad.min-saude.pt/Homepage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chtmad.min-saude.pt/Homepage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cham.min-saude.pt/Homepage" TargetMode="Externa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cham.min-saude.pt/Homepage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ulsba.pt/index.html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ulsba.pt/index.html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grpSp>
          <p:nvGrpSpPr>
            <p:cNvPr id="9" name="Group 8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sp>
            <p:nvSpPr>
              <p:cNvPr id="4" name="Rectangle 3"/>
              <p:cNvSpPr/>
              <p:nvPr/>
            </p:nvSpPr>
            <p:spPr bwMode="auto">
              <a:xfrm>
                <a:off x="0" y="0"/>
                <a:ext cx="9144000" cy="6858000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pt-PT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pic>
            <p:nvPicPr>
              <p:cNvPr id="6" name="Picture 5" descr="R:\markting\processos2010\001SIsaude\logosisaude_h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7206162" y="254980"/>
                <a:ext cx="1605239" cy="798439"/>
              </a:xfrm>
              <a:prstGeom prst="rect">
                <a:avLst/>
              </a:prstGeom>
              <a:noFill/>
            </p:spPr>
          </p:pic>
          <p:sp>
            <p:nvSpPr>
              <p:cNvPr id="8" name="Text Box 5"/>
              <p:cNvSpPr txBox="1">
                <a:spLocks noChangeArrowheads="1"/>
              </p:cNvSpPr>
              <p:nvPr/>
            </p:nvSpPr>
            <p:spPr bwMode="auto">
              <a:xfrm>
                <a:off x="3018018" y="2801620"/>
                <a:ext cx="2784737" cy="10772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pt-PT" sz="3200" b="1" dirty="0" smtClean="0"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BEM VINDOS</a:t>
                </a:r>
              </a:p>
              <a:p>
                <a:pPr algn="ctr">
                  <a:defRPr/>
                </a:pPr>
                <a:r>
                  <a:rPr lang="pt-PT" sz="3200" dirty="0" err="1" smtClean="0">
                    <a:solidFill>
                      <a:schemeClr val="bg1">
                        <a:lumMod val="50000"/>
                      </a:schemeClr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Welcome</a:t>
                </a:r>
                <a:endParaRPr lang="pt-PT" sz="3200" dirty="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" y="38101"/>
              <a:ext cx="3443113" cy="101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Rectângulo arredondado 3"/>
            <p:cNvSpPr/>
            <p:nvPr/>
          </p:nvSpPr>
          <p:spPr bwMode="auto">
            <a:xfrm>
              <a:off x="5582883" y="215900"/>
              <a:ext cx="1567218" cy="846665"/>
            </a:xfrm>
            <a:prstGeom prst="roundRect">
              <a:avLst/>
            </a:prstGeom>
            <a:noFill/>
            <a:ln w="63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P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Título 1"/>
            <p:cNvSpPr txBox="1">
              <a:spLocks/>
            </p:cNvSpPr>
            <p:nvPr/>
          </p:nvSpPr>
          <p:spPr bwMode="auto">
            <a:xfrm>
              <a:off x="5636260" y="420908"/>
              <a:ext cx="1475740" cy="409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PT" sz="2000" b="1" kern="0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ea typeface="+mj-ea"/>
                  <a:cs typeface="Arial" pitchFamily="34" charset="0"/>
                </a:rPr>
                <a:t>11ª Edição</a:t>
              </a:r>
              <a:endParaRPr kumimoji="0" lang="pt-PT" sz="20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Disaster Recovery </a:t>
            </a:r>
            <a:r>
              <a:rPr lang="en-GB" dirty="0" smtClean="0"/>
              <a:t>Plan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pt-PT" b="1" dirty="0" smtClean="0"/>
              <a:t>Lucas Ribeiro</a:t>
            </a:r>
          </a:p>
          <a:p>
            <a:r>
              <a:rPr lang="pt-PT" dirty="0" err="1" smtClean="0"/>
              <a:t>lucas@chtmad.min-saude.pt</a:t>
            </a:r>
            <a:endParaRPr lang="pt-PT" dirty="0" smtClean="0"/>
          </a:p>
        </p:txBody>
      </p:sp>
      <p:grpSp>
        <p:nvGrpSpPr>
          <p:cNvPr id="9" name="Group 8"/>
          <p:cNvGrpSpPr/>
          <p:nvPr/>
        </p:nvGrpSpPr>
        <p:grpSpPr>
          <a:xfrm>
            <a:off x="5511800" y="284205"/>
            <a:ext cx="1752600" cy="798272"/>
            <a:chOff x="5511800" y="284205"/>
            <a:chExt cx="1752600" cy="798272"/>
          </a:xfrm>
        </p:grpSpPr>
        <p:pic>
          <p:nvPicPr>
            <p:cNvPr id="6" name="Picture 2" descr="http://www.chtmad.min-saude.pt/sites_hsa/Images/CHVRPR/logo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89209" y="284205"/>
              <a:ext cx="843391" cy="596738"/>
            </a:xfrm>
            <a:prstGeom prst="rect">
              <a:avLst/>
            </a:prstGeom>
            <a:noFill/>
          </p:spPr>
        </p:pic>
        <p:sp>
          <p:nvSpPr>
            <p:cNvPr id="7" name="Rectângulo 5"/>
            <p:cNvSpPr/>
            <p:nvPr/>
          </p:nvSpPr>
          <p:spPr>
            <a:xfrm>
              <a:off x="5511800" y="774700"/>
              <a:ext cx="17526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PT" sz="7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Centro Hospitalar Trás-os-Montes </a:t>
              </a:r>
            </a:p>
            <a:p>
              <a:pPr algn="ctr"/>
              <a:r>
                <a:rPr lang="pt-PT" sz="7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 Alto Douro, EPE</a:t>
              </a:r>
              <a:endParaRPr lang="pt-PT" sz="7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Disaster Recovery </a:t>
            </a:r>
            <a:r>
              <a:rPr lang="en-GB" dirty="0" smtClean="0"/>
              <a:t>Plan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pt-PT" dirty="0"/>
          </a:p>
        </p:txBody>
      </p:sp>
      <p:grpSp>
        <p:nvGrpSpPr>
          <p:cNvPr id="6" name="Group 5"/>
          <p:cNvGrpSpPr/>
          <p:nvPr/>
        </p:nvGrpSpPr>
        <p:grpSpPr>
          <a:xfrm>
            <a:off x="5511800" y="284205"/>
            <a:ext cx="1752600" cy="798272"/>
            <a:chOff x="5511800" y="284205"/>
            <a:chExt cx="1752600" cy="798272"/>
          </a:xfrm>
        </p:grpSpPr>
        <p:pic>
          <p:nvPicPr>
            <p:cNvPr id="7" name="Picture 2" descr="http://www.chtmad.min-saude.pt/sites_hsa/Images/CHVRPR/logo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89209" y="284205"/>
              <a:ext cx="843391" cy="596738"/>
            </a:xfrm>
            <a:prstGeom prst="rect">
              <a:avLst/>
            </a:prstGeom>
            <a:noFill/>
          </p:spPr>
        </p:pic>
        <p:sp>
          <p:nvSpPr>
            <p:cNvPr id="8" name="Rectângulo 5"/>
            <p:cNvSpPr/>
            <p:nvPr/>
          </p:nvSpPr>
          <p:spPr>
            <a:xfrm>
              <a:off x="5511800" y="774700"/>
              <a:ext cx="17526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PT" sz="7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Centro Hospitalar Trás-os-Montes </a:t>
              </a:r>
            </a:p>
            <a:p>
              <a:pPr algn="ctr"/>
              <a:r>
                <a:rPr lang="pt-PT" sz="7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 Alto Douro, EPE</a:t>
              </a:r>
              <a:endParaRPr lang="pt-PT" sz="7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Gestão de Serviços de TI para Sistemas Críticos</a:t>
            </a:r>
            <a:endParaRPr lang="pt-P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b="1" dirty="0" smtClean="0"/>
              <a:t>Paulo Brandão</a:t>
            </a:r>
          </a:p>
          <a:p>
            <a:r>
              <a:rPr lang="pt-PT" dirty="0" err="1" smtClean="0"/>
              <a:t>paulo.brandao@atm-sgps.pt</a:t>
            </a:r>
            <a:endParaRPr lang="pt-PT" dirty="0" smtClean="0"/>
          </a:p>
        </p:txBody>
      </p:sp>
      <p:pic>
        <p:nvPicPr>
          <p:cNvPr id="4" name="Picture 7" descr="atm_logo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8416" y="312443"/>
            <a:ext cx="783936" cy="65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Gestão de Serviços de TI</a:t>
            </a:r>
            <a:br>
              <a:rPr lang="pt-PT" dirty="0" smtClean="0"/>
            </a:br>
            <a:r>
              <a:rPr lang="pt-PT" dirty="0" smtClean="0"/>
              <a:t>para Sistemas Críticos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5" name="Picture 7" descr="atm_logo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8416" y="312443"/>
            <a:ext cx="783936" cy="65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As comunicações de Nova </a:t>
            </a:r>
            <a:r>
              <a:rPr lang="pt-PT" dirty="0"/>
              <a:t>G</a:t>
            </a:r>
            <a:r>
              <a:rPr lang="pt-PT" dirty="0" smtClean="0"/>
              <a:t>eração e a Nuvem</a:t>
            </a:r>
            <a:endParaRPr lang="pt-P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b="1" dirty="0" smtClean="0"/>
              <a:t>Alberto Caria</a:t>
            </a:r>
          </a:p>
          <a:p>
            <a:r>
              <a:rPr lang="pt-PT" dirty="0" err="1" smtClean="0"/>
              <a:t>alberto.caria@oni.pt</a:t>
            </a:r>
            <a:endParaRPr lang="pt-PT" dirty="0" smtClean="0"/>
          </a:p>
        </p:txBody>
      </p:sp>
      <p:pic>
        <p:nvPicPr>
          <p:cNvPr id="4" name="Picture 6" descr="R:\markting\processos2008\005SIaude\logos\Oni3D_onWhi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5239" y="338676"/>
            <a:ext cx="1459149" cy="603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As Comunicações de Nova </a:t>
            </a:r>
            <a:r>
              <a:rPr lang="pt-PT" dirty="0"/>
              <a:t>G</a:t>
            </a:r>
            <a:r>
              <a:rPr lang="pt-PT" dirty="0" smtClean="0"/>
              <a:t>eração e a Nuvem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6" name="Picture 6" descr="R:\markting\processos2008\005SIaude\logos\Oni3D_onWhi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5239" y="338676"/>
            <a:ext cx="1459149" cy="603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Gestão Integrada de Atendimento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pt-PT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Ernesto Fernandes</a:t>
            </a:r>
          </a:p>
          <a:p>
            <a:pPr>
              <a:defRPr/>
            </a:pPr>
            <a:r>
              <a:rPr lang="pt-P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efernandes@arscentro.min-saude.pt</a:t>
            </a:r>
            <a:endParaRPr lang="pt-P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Picture 2" descr="http://www.e-saude2009.eu/static/43_logo_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0129" y="447676"/>
            <a:ext cx="1455008" cy="33462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Gestão Integrada de Atendimento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9" name="Picture 2" descr="http://www.e-saude2009.eu/static/43_logo_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0129" y="447676"/>
            <a:ext cx="1455008" cy="33462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Datacenter</a:t>
            </a:r>
            <a:r>
              <a:rPr lang="pt-PT" dirty="0" smtClean="0"/>
              <a:t> seguro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pt-PT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Lucinda Vasconcelos</a:t>
            </a:r>
          </a:p>
          <a:p>
            <a:pPr>
              <a:defRPr/>
            </a:pPr>
            <a:r>
              <a:rPr lang="pt-PT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lucinda.vasconcelos@cham.min-saude.pt</a:t>
            </a:r>
            <a:endParaRPr lang="pt-P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Picture 2" descr="http://www.cham.min-saude.pt/sites_hsa/Images/CHAM/logo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0406" y="392113"/>
            <a:ext cx="1492250" cy="5222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Datacenter</a:t>
            </a:r>
            <a:r>
              <a:rPr lang="pt-PT" dirty="0" smtClean="0"/>
              <a:t> seguro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5" name="Picture 2" descr="http://www.cham.min-saude.pt/sites_hsa/Images/CHAM/logo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0406" y="392113"/>
            <a:ext cx="1492250" cy="5222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Agenda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50000"/>
              </a:lnSpc>
            </a:pPr>
            <a:r>
              <a:rPr lang="pt-PT" sz="1200" b="1" dirty="0" smtClean="0"/>
              <a:t>08:30</a:t>
            </a:r>
            <a:r>
              <a:rPr lang="pt-PT" sz="1200" dirty="0" smtClean="0"/>
              <a:t>  Início dos trabalhos: Introdução pelo moderador</a:t>
            </a:r>
          </a:p>
          <a:p>
            <a:pPr>
              <a:lnSpc>
                <a:spcPct val="150000"/>
              </a:lnSpc>
            </a:pPr>
            <a:r>
              <a:rPr lang="pt-PT" sz="1200" b="1" dirty="0" smtClean="0"/>
              <a:t>08:45</a:t>
            </a:r>
            <a:r>
              <a:rPr lang="pt-PT" sz="1200" dirty="0" smtClean="0"/>
              <a:t>  “A </a:t>
            </a:r>
            <a:r>
              <a:rPr lang="pt-PT" sz="1200" dirty="0"/>
              <a:t>M</a:t>
            </a:r>
            <a:r>
              <a:rPr lang="pt-PT" sz="1200" dirty="0" smtClean="0"/>
              <a:t>anagement </a:t>
            </a:r>
            <a:r>
              <a:rPr lang="pt-PT" sz="1200" dirty="0" err="1"/>
              <a:t>S</a:t>
            </a:r>
            <a:r>
              <a:rPr lang="pt-PT" sz="1200" dirty="0" err="1" smtClean="0"/>
              <a:t>upport</a:t>
            </a:r>
            <a:r>
              <a:rPr lang="pt-PT" sz="1200" dirty="0" smtClean="0"/>
              <a:t> </a:t>
            </a:r>
            <a:r>
              <a:rPr lang="pt-PT" sz="1200" dirty="0"/>
              <a:t>S</a:t>
            </a:r>
            <a:r>
              <a:rPr lang="pt-PT" sz="1200" dirty="0" smtClean="0"/>
              <a:t>ystem for </a:t>
            </a:r>
            <a:r>
              <a:rPr lang="pt-PT" sz="1200" dirty="0" err="1"/>
              <a:t>L</a:t>
            </a:r>
            <a:r>
              <a:rPr lang="pt-PT" sz="1200" dirty="0" err="1" smtClean="0"/>
              <a:t>arge</a:t>
            </a:r>
            <a:r>
              <a:rPr lang="pt-PT" sz="1200" dirty="0" smtClean="0"/>
              <a:t> Adverse </a:t>
            </a:r>
            <a:r>
              <a:rPr lang="pt-PT" sz="1200" dirty="0" err="1"/>
              <a:t>E</a:t>
            </a:r>
            <a:r>
              <a:rPr lang="pt-PT" sz="1200" dirty="0" err="1" smtClean="0"/>
              <a:t>vents“</a:t>
            </a:r>
            <a:r>
              <a:rPr lang="pt-PT" sz="1200" dirty="0" smtClean="0"/>
              <a:t> - </a:t>
            </a:r>
            <a:r>
              <a:rPr lang="pt-PT" sz="1200" dirty="0" err="1" smtClean="0"/>
              <a:t>Gitte</a:t>
            </a:r>
            <a:r>
              <a:rPr lang="pt-PT" sz="1200" dirty="0" smtClean="0"/>
              <a:t> </a:t>
            </a:r>
            <a:r>
              <a:rPr lang="pt-PT" sz="1200" dirty="0" err="1" smtClean="0"/>
              <a:t>Lindgaard</a:t>
            </a:r>
            <a:r>
              <a:rPr lang="pt-PT" sz="1200" dirty="0" smtClean="0"/>
              <a:t>	</a:t>
            </a:r>
          </a:p>
          <a:p>
            <a:pPr>
              <a:lnSpc>
                <a:spcPct val="150000"/>
              </a:lnSpc>
            </a:pPr>
            <a:r>
              <a:rPr lang="pt-PT" sz="1200" b="1" dirty="0" smtClean="0"/>
              <a:t>09:15</a:t>
            </a:r>
            <a:r>
              <a:rPr lang="pt-PT" sz="1200" dirty="0" smtClean="0"/>
              <a:t>  </a:t>
            </a:r>
            <a:r>
              <a:rPr lang="pt-PT" sz="1200" b="1" dirty="0" smtClean="0"/>
              <a:t>APC</a:t>
            </a:r>
          </a:p>
          <a:p>
            <a:pPr>
              <a:lnSpc>
                <a:spcPct val="150000"/>
              </a:lnSpc>
            </a:pPr>
            <a:r>
              <a:rPr lang="pt-PT" sz="1200" dirty="0" smtClean="0"/>
              <a:t>           ULSBA: Disponibilidade, Segurança e Integridade da Informação e Sistemas - Norberto </a:t>
            </a:r>
            <a:r>
              <a:rPr lang="pt-PT" sz="1200" dirty="0" err="1" smtClean="0"/>
              <a:t>Chinita</a:t>
            </a:r>
            <a:endParaRPr lang="pt-PT" sz="1200" dirty="0" smtClean="0"/>
          </a:p>
          <a:p>
            <a:pPr>
              <a:lnSpc>
                <a:spcPct val="150000"/>
              </a:lnSpc>
            </a:pPr>
            <a:r>
              <a:rPr lang="pt-PT" sz="1200" dirty="0" smtClean="0"/>
              <a:t>           CHTMAD: Disaster Recovery </a:t>
            </a:r>
            <a:r>
              <a:rPr lang="pt-PT" sz="1200" dirty="0" err="1" smtClean="0"/>
              <a:t>Plan</a:t>
            </a:r>
            <a:r>
              <a:rPr lang="pt-PT" sz="1200" dirty="0" smtClean="0"/>
              <a:t> - Lucas Ribeiro</a:t>
            </a:r>
          </a:p>
          <a:p>
            <a:pPr>
              <a:lnSpc>
                <a:spcPct val="150000"/>
              </a:lnSpc>
            </a:pPr>
            <a:r>
              <a:rPr lang="pt-PT" sz="1200" dirty="0" smtClean="0"/>
              <a:t>           </a:t>
            </a:r>
            <a:r>
              <a:rPr lang="pt-PT" sz="1200" b="1" dirty="0" smtClean="0"/>
              <a:t>ATM</a:t>
            </a:r>
            <a:endParaRPr lang="pt-PT" sz="1200" dirty="0" smtClean="0"/>
          </a:p>
          <a:p>
            <a:pPr>
              <a:lnSpc>
                <a:spcPct val="150000"/>
              </a:lnSpc>
            </a:pPr>
            <a:r>
              <a:rPr lang="pt-PT" sz="1200" b="1" dirty="0" smtClean="0"/>
              <a:t>10:15</a:t>
            </a:r>
            <a:r>
              <a:rPr lang="pt-PT" sz="1200" dirty="0" smtClean="0"/>
              <a:t>   </a:t>
            </a:r>
            <a:r>
              <a:rPr lang="en-GB" sz="1200" dirty="0" smtClean="0"/>
              <a:t>Coffee</a:t>
            </a:r>
            <a:r>
              <a:rPr lang="pt-PT" sz="1200" dirty="0" smtClean="0"/>
              <a:t> </a:t>
            </a:r>
            <a:r>
              <a:rPr lang="en-GB" sz="1200" dirty="0" smtClean="0"/>
              <a:t>Break</a:t>
            </a:r>
            <a:endParaRPr lang="pt-PT" sz="1200" dirty="0" smtClean="0"/>
          </a:p>
          <a:p>
            <a:pPr>
              <a:lnSpc>
                <a:spcPct val="150000"/>
              </a:lnSpc>
            </a:pPr>
            <a:r>
              <a:rPr lang="pt-PT" sz="1200" b="1" dirty="0" smtClean="0"/>
              <a:t>10:45</a:t>
            </a:r>
            <a:r>
              <a:rPr lang="pt-PT" sz="1200" dirty="0" smtClean="0"/>
              <a:t>  </a:t>
            </a:r>
            <a:r>
              <a:rPr lang="pt-PT" sz="1200" b="1" dirty="0" smtClean="0"/>
              <a:t>ONI</a:t>
            </a:r>
          </a:p>
          <a:p>
            <a:pPr>
              <a:lnSpc>
                <a:spcPct val="150000"/>
              </a:lnSpc>
            </a:pPr>
            <a:r>
              <a:rPr lang="pt-PT" sz="1200" dirty="0"/>
              <a:t>	</a:t>
            </a:r>
            <a:r>
              <a:rPr lang="pt-PT" sz="1200" dirty="0" smtClean="0"/>
              <a:t>    ARS Centro: Gestão Integrada de Atendimento - Ernesto Fernandes</a:t>
            </a:r>
          </a:p>
          <a:p>
            <a:pPr>
              <a:lnSpc>
                <a:spcPct val="150000"/>
              </a:lnSpc>
            </a:pPr>
            <a:r>
              <a:rPr lang="pt-PT" sz="1200" dirty="0" smtClean="0"/>
              <a:t>            CHAM: </a:t>
            </a:r>
            <a:r>
              <a:rPr lang="pt-PT" sz="1200" dirty="0" err="1" smtClean="0"/>
              <a:t>Datacenter</a:t>
            </a:r>
            <a:r>
              <a:rPr lang="pt-PT" sz="1200" dirty="0" smtClean="0"/>
              <a:t> seguro - Lucinda Vasconcelos</a:t>
            </a:r>
          </a:p>
          <a:p>
            <a:pPr>
              <a:lnSpc>
                <a:spcPct val="150000"/>
              </a:lnSpc>
            </a:pPr>
            <a:r>
              <a:rPr lang="pt-PT" sz="1200" dirty="0" smtClean="0"/>
              <a:t>            </a:t>
            </a:r>
            <a:r>
              <a:rPr lang="pt-PT" sz="1200" b="1" dirty="0" smtClean="0"/>
              <a:t>SISCONSULT</a:t>
            </a:r>
            <a:endParaRPr lang="pt-PT" sz="1200" dirty="0" smtClean="0"/>
          </a:p>
          <a:p>
            <a:pPr>
              <a:lnSpc>
                <a:spcPct val="150000"/>
              </a:lnSpc>
            </a:pPr>
            <a:r>
              <a:rPr lang="pt-PT" sz="1200" dirty="0" smtClean="0"/>
              <a:t>            CHTS: O ITIL e o plano de contingência - Lúcia Cerqueira / António Correia</a:t>
            </a:r>
          </a:p>
          <a:p>
            <a:pPr>
              <a:lnSpc>
                <a:spcPct val="150000"/>
              </a:lnSpc>
            </a:pPr>
            <a:r>
              <a:rPr lang="pt-PT" sz="1200" dirty="0" smtClean="0"/>
              <a:t>            Hospital S. João: Sistemas de Comunicação, Rede Estruturada Redundante - João Gaspar</a:t>
            </a:r>
          </a:p>
          <a:p>
            <a:pPr>
              <a:lnSpc>
                <a:spcPct val="150000"/>
              </a:lnSpc>
            </a:pPr>
            <a:r>
              <a:rPr lang="pt-PT" sz="1200" b="1" dirty="0" smtClean="0"/>
              <a:t>12:15</a:t>
            </a:r>
            <a:r>
              <a:rPr lang="pt-PT" sz="1200" dirty="0" smtClean="0"/>
              <a:t>   </a:t>
            </a:r>
            <a:r>
              <a:rPr lang="pt-PT" sz="1200" dirty="0"/>
              <a:t>G</a:t>
            </a:r>
            <a:r>
              <a:rPr lang="pt-PT" sz="1200" dirty="0" smtClean="0"/>
              <a:t>IE (Grupos de Interesse Especial) </a:t>
            </a:r>
          </a:p>
          <a:p>
            <a:pPr>
              <a:lnSpc>
                <a:spcPct val="150000"/>
              </a:lnSpc>
            </a:pPr>
            <a:r>
              <a:rPr lang="pt-PT" sz="1200" b="1" dirty="0" smtClean="0"/>
              <a:t>13:30</a:t>
            </a:r>
            <a:r>
              <a:rPr lang="pt-PT" sz="1200" dirty="0" smtClean="0"/>
              <a:t>  ALMOÇO</a:t>
            </a:r>
            <a:endParaRPr lang="pt-PT" sz="1200" dirty="0"/>
          </a:p>
        </p:txBody>
      </p:sp>
      <p:sp>
        <p:nvSpPr>
          <p:cNvPr id="4" name="Título 1"/>
          <p:cNvSpPr txBox="1">
            <a:spLocks/>
          </p:cNvSpPr>
          <p:nvPr/>
        </p:nvSpPr>
        <p:spPr bwMode="auto">
          <a:xfrm>
            <a:off x="5636260" y="420908"/>
            <a:ext cx="1475740" cy="409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PT" sz="2000" b="1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11ª Edição</a:t>
            </a:r>
            <a:endParaRPr kumimoji="0" lang="pt-PT" sz="20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Alinhamento Estratégico dos Processos </a:t>
            </a:r>
            <a:r>
              <a:rPr lang="pt-PT" dirty="0"/>
              <a:t>C</a:t>
            </a:r>
            <a:r>
              <a:rPr lang="pt-PT" dirty="0" smtClean="0"/>
              <a:t>ríticos com os Sistemas de Informação</a:t>
            </a:r>
            <a:endParaRPr lang="pt-P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b="1" dirty="0" smtClean="0"/>
              <a:t>Jorge Coelho</a:t>
            </a:r>
          </a:p>
          <a:p>
            <a:r>
              <a:rPr lang="pt-PT" dirty="0" err="1" smtClean="0"/>
              <a:t>jorge.s.coelho@sisconsult.com</a:t>
            </a:r>
            <a:endParaRPr lang="pt-PT" dirty="0" smtClean="0"/>
          </a:p>
        </p:txBody>
      </p:sp>
      <p:pic>
        <p:nvPicPr>
          <p:cNvPr id="4" name="Picture 2" descr="R:\markting\processos2009\004SIsaude\LogoSisConsul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0753" y="460520"/>
            <a:ext cx="1471248" cy="35677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Alinhamento Estratégico</a:t>
            </a:r>
            <a:br>
              <a:rPr lang="pt-PT" dirty="0" smtClean="0"/>
            </a:br>
            <a:r>
              <a:rPr lang="pt-PT" dirty="0" smtClean="0"/>
              <a:t>dos Processos Críticos com os SI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6" name="Picture 2" descr="R:\markting\processos2009\004SIsaude\LogoSisConsul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0753" y="460520"/>
            <a:ext cx="1471248" cy="35677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O ITIL e o Plano de Contingência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pt-PT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Lúcia </a:t>
            </a:r>
            <a:r>
              <a:rPr lang="pt-PT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Cerqueira &amp; António </a:t>
            </a:r>
            <a:r>
              <a:rPr lang="pt-PT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Correia</a:t>
            </a:r>
          </a:p>
          <a:p>
            <a:pPr>
              <a:defRPr/>
            </a:pPr>
            <a:r>
              <a:rPr lang="pt-PT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informatica@chts.min-saude.pt</a:t>
            </a:r>
            <a:endParaRPr lang="pt-P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" name="Picture 3" descr="R:\markting\processos2010\001SIsaude\ch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00699" y="360363"/>
            <a:ext cx="1521801" cy="5413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O ITIL e o Plano de Contingência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6" name="Picture 3" descr="R:\markting\processos2010\001SIsaude\ch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00699" y="360363"/>
            <a:ext cx="1521801" cy="5413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Sistemas de Comunicação</a:t>
            </a:r>
            <a:br>
              <a:rPr lang="pt-PT" dirty="0" smtClean="0"/>
            </a:br>
            <a:r>
              <a:rPr lang="pt-PT" dirty="0" smtClean="0"/>
              <a:t>Rede Estruturada Redundante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pt-PT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João Gaspar</a:t>
            </a:r>
          </a:p>
          <a:p>
            <a:pPr>
              <a:defRPr/>
            </a:pPr>
            <a:r>
              <a:rPr lang="pt-P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joao.gaspar@hsjoao.min-saude.pt</a:t>
            </a:r>
            <a:endParaRPr lang="pt-P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Picture 4" descr="R:\markting\processos2010\001SIsaude\hsjoa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6758" y="235877"/>
            <a:ext cx="732680" cy="8020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Sistemas de Comunicação</a:t>
            </a:r>
            <a:br>
              <a:rPr lang="pt-PT" dirty="0" smtClean="0"/>
            </a:br>
            <a:r>
              <a:rPr lang="pt-PT" dirty="0" smtClean="0"/>
              <a:t>Rede Estruturada Redundante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5" name="Picture 4" descr="R:\markting\processos2010\001SIsaude\hsjoa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6758" y="235877"/>
            <a:ext cx="732680" cy="8020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grpSp>
          <p:nvGrpSpPr>
            <p:cNvPr id="9" name="Group 8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sp>
            <p:nvSpPr>
              <p:cNvPr id="4" name="Rectangle 3"/>
              <p:cNvSpPr/>
              <p:nvPr/>
            </p:nvSpPr>
            <p:spPr bwMode="auto">
              <a:xfrm>
                <a:off x="0" y="0"/>
                <a:ext cx="9144000" cy="6858000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pt-PT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pic>
            <p:nvPicPr>
              <p:cNvPr id="5" name="Picture 4" descr="R:\markting\processos2010\001SIsaude\logosisaude_h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7206162" y="254980"/>
                <a:ext cx="1605239" cy="798439"/>
              </a:xfrm>
              <a:prstGeom prst="rect">
                <a:avLst/>
              </a:prstGeom>
              <a:noFill/>
            </p:spPr>
          </p:pic>
          <p:pic>
            <p:nvPicPr>
              <p:cNvPr id="6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" y="38101"/>
                <a:ext cx="3443113" cy="1016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" name="Text Box 5"/>
              <p:cNvSpPr txBox="1">
                <a:spLocks noChangeArrowheads="1"/>
              </p:cNvSpPr>
              <p:nvPr/>
            </p:nvSpPr>
            <p:spPr bwMode="auto">
              <a:xfrm>
                <a:off x="2992618" y="2971800"/>
                <a:ext cx="2441694" cy="10772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pt-PT" sz="3200" b="1" dirty="0" smtClean="0"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OBRIGADO</a:t>
                </a:r>
              </a:p>
              <a:p>
                <a:pPr algn="ctr">
                  <a:defRPr/>
                </a:pPr>
                <a:r>
                  <a:rPr lang="pt-PT" sz="3200" dirty="0" err="1" smtClean="0">
                    <a:solidFill>
                      <a:schemeClr val="bg1">
                        <a:lumMod val="50000"/>
                      </a:schemeClr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Thank</a:t>
                </a:r>
                <a:r>
                  <a:rPr lang="pt-PT" sz="3200" dirty="0" smtClean="0">
                    <a:solidFill>
                      <a:schemeClr val="bg1">
                        <a:lumMod val="50000"/>
                      </a:schemeClr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</a:t>
                </a:r>
                <a:r>
                  <a:rPr lang="pt-PT" sz="3200" dirty="0" err="1" smtClean="0">
                    <a:solidFill>
                      <a:schemeClr val="bg1">
                        <a:lumMod val="50000"/>
                      </a:schemeClr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you</a:t>
                </a:r>
                <a:endParaRPr lang="pt-PT" sz="3200" dirty="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sp>
          <p:nvSpPr>
            <p:cNvPr id="10" name="Rectângulo arredondado 3"/>
            <p:cNvSpPr/>
            <p:nvPr/>
          </p:nvSpPr>
          <p:spPr bwMode="auto">
            <a:xfrm>
              <a:off x="5582883" y="215900"/>
              <a:ext cx="1567218" cy="846665"/>
            </a:xfrm>
            <a:prstGeom prst="roundRect">
              <a:avLst/>
            </a:prstGeom>
            <a:noFill/>
            <a:ln w="63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P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Título 1"/>
            <p:cNvSpPr txBox="1">
              <a:spLocks/>
            </p:cNvSpPr>
            <p:nvPr/>
          </p:nvSpPr>
          <p:spPr bwMode="auto">
            <a:xfrm>
              <a:off x="5636260" y="420908"/>
              <a:ext cx="1475740" cy="409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t-PT" sz="2000" b="1" kern="0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ea typeface="+mj-ea"/>
                  <a:cs typeface="Arial" pitchFamily="34" charset="0"/>
                </a:rPr>
                <a:t>11ª Edição</a:t>
              </a:r>
              <a:endParaRPr kumimoji="0" lang="pt-PT" sz="20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Introdução Moderador</a:t>
            </a:r>
            <a:endParaRPr lang="pt-P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b="1" dirty="0" smtClean="0"/>
              <a:t>Manuel Delgado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Management </a:t>
            </a:r>
            <a:r>
              <a:rPr lang="en-US" dirty="0"/>
              <a:t>S</a:t>
            </a:r>
            <a:r>
              <a:rPr lang="en-US" dirty="0" smtClean="0"/>
              <a:t>upport System</a:t>
            </a:r>
            <a:br>
              <a:rPr lang="en-US" dirty="0" smtClean="0"/>
            </a:br>
            <a:r>
              <a:rPr lang="en-US" dirty="0" smtClean="0"/>
              <a:t>for Large Adverse Events</a:t>
            </a:r>
            <a:endParaRPr lang="pt-P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b="1" dirty="0" err="1" smtClean="0"/>
              <a:t>Gitte</a:t>
            </a:r>
            <a:r>
              <a:rPr lang="pt-PT" b="1" dirty="0" smtClean="0"/>
              <a:t> </a:t>
            </a:r>
            <a:r>
              <a:rPr lang="pt-PT" b="1" dirty="0" err="1" smtClean="0"/>
              <a:t>Lindgaard</a:t>
            </a:r>
            <a:endParaRPr lang="pt-PT" b="1" dirty="0" smtClean="0"/>
          </a:p>
          <a:p>
            <a:r>
              <a:rPr lang="pt-PT" dirty="0" err="1" smtClean="0"/>
              <a:t>gitte_lindgaard@carleton.ca</a:t>
            </a:r>
            <a:endParaRPr lang="pt-PT" dirty="0" smtClean="0"/>
          </a:p>
        </p:txBody>
      </p:sp>
      <p:pic>
        <p:nvPicPr>
          <p:cNvPr id="4" name="Picture 2" descr="R:\markting\processos2010\001SIsaude\cu_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76900" y="336550"/>
            <a:ext cx="1376363" cy="59098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Management </a:t>
            </a:r>
            <a:r>
              <a:rPr lang="en-US" dirty="0"/>
              <a:t>S</a:t>
            </a:r>
            <a:r>
              <a:rPr lang="en-US" dirty="0" smtClean="0"/>
              <a:t>upport System</a:t>
            </a:r>
            <a:br>
              <a:rPr lang="en-US" dirty="0" smtClean="0"/>
            </a:br>
            <a:r>
              <a:rPr lang="en-US" dirty="0" smtClean="0"/>
              <a:t>for Large </a:t>
            </a:r>
            <a:r>
              <a:rPr lang="en-US" dirty="0"/>
              <a:t>A</a:t>
            </a:r>
            <a:r>
              <a:rPr lang="en-US" dirty="0" smtClean="0"/>
              <a:t>dverse </a:t>
            </a:r>
            <a:r>
              <a:rPr lang="en-US" dirty="0"/>
              <a:t>E</a:t>
            </a:r>
            <a:r>
              <a:rPr lang="en-US" dirty="0" smtClean="0"/>
              <a:t>vents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4" name="Picture 2" descr="R:\markting\processos2010\001SIsaude\cu_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76900" y="336550"/>
            <a:ext cx="1376363" cy="59098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smtClean="0"/>
              <a:t>Gestão de Energia para Sistemas Críticos</a:t>
            </a:r>
            <a:endParaRPr lang="pt-P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b="1" dirty="0" smtClean="0"/>
              <a:t>Pedro Nobre</a:t>
            </a:r>
          </a:p>
          <a:p>
            <a:r>
              <a:rPr lang="pt-PT" dirty="0" err="1" smtClean="0"/>
              <a:t>pedro.nobre@apc.com</a:t>
            </a:r>
            <a:endParaRPr lang="pt-PT" dirty="0" smtClean="0"/>
          </a:p>
        </p:txBody>
      </p:sp>
      <p:pic>
        <p:nvPicPr>
          <p:cNvPr id="4" name="Picture 2" descr="R:\markting\processos2009\004SIsaude\web\APC_by_Schneider_Electric_CMY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4461" y="373438"/>
            <a:ext cx="1138146" cy="54061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Gestão de Energia para Sistemas Críticos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5" name="Picture 2" descr="R:\markting\processos2009\004SIsaude\web\APC_by_Schneider_Electric_CMY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4461" y="373438"/>
            <a:ext cx="1138146" cy="54061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Disponibilidade, Segurança e Integridade </a:t>
            </a:r>
            <a:br>
              <a:rPr lang="pt-PT" dirty="0" smtClean="0"/>
            </a:br>
            <a:r>
              <a:rPr lang="pt-PT" dirty="0" smtClean="0"/>
              <a:t>da Informação e Sistemas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pt-PT" b="1" dirty="0" smtClean="0"/>
              <a:t>Norberto </a:t>
            </a:r>
            <a:r>
              <a:rPr lang="pt-PT" b="1" dirty="0" err="1" smtClean="0"/>
              <a:t>Chinita</a:t>
            </a:r>
            <a:endParaRPr lang="pt-PT" b="1" dirty="0" smtClean="0"/>
          </a:p>
          <a:p>
            <a:r>
              <a:rPr lang="pt-PT" dirty="0" err="1" smtClean="0"/>
              <a:t>chinita@ulsba.min-saude.pt</a:t>
            </a:r>
            <a:endParaRPr lang="pt-PT" dirty="0" smtClean="0"/>
          </a:p>
        </p:txBody>
      </p:sp>
      <p:pic>
        <p:nvPicPr>
          <p:cNvPr id="5" name="Picture 2" descr="http://www.ulsba.pt/imgs/logo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1675" y="366712"/>
            <a:ext cx="1241425" cy="54484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Disponibilidade, Segurança e Integridade da Informação e Sistemas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5" name="Picture 2" descr="http://www.ulsba.pt/imgs/logo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1675" y="366712"/>
            <a:ext cx="1241425" cy="54484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1856</TotalTime>
  <Words>204</Words>
  <Application>Microsoft Office PowerPoint</Application>
  <PresentationFormat>Apresentação no Ecrã (4:3)</PresentationFormat>
  <Paragraphs>73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26</vt:i4>
      </vt:variant>
    </vt:vector>
  </HeadingPairs>
  <TitlesOfParts>
    <vt:vector size="27" baseType="lpstr">
      <vt:lpstr>Custom Design</vt:lpstr>
      <vt:lpstr>Diapositivo 1</vt:lpstr>
      <vt:lpstr>Agenda</vt:lpstr>
      <vt:lpstr>Introdução Moderador</vt:lpstr>
      <vt:lpstr>A Management Support System for Large Adverse Events</vt:lpstr>
      <vt:lpstr>A Management Support System for Large Adverse Events</vt:lpstr>
      <vt:lpstr>Gestão de Energia para Sistemas Críticos</vt:lpstr>
      <vt:lpstr>Gestão de Energia para Sistemas Críticos</vt:lpstr>
      <vt:lpstr>Disponibilidade, Segurança e Integridade  da Informação e Sistemas</vt:lpstr>
      <vt:lpstr>Disponibilidade, Segurança e Integridade da Informação e Sistemas</vt:lpstr>
      <vt:lpstr>Disaster Recovery Plan</vt:lpstr>
      <vt:lpstr>Disaster Recovery Plan</vt:lpstr>
      <vt:lpstr>Gestão de Serviços de TI para Sistemas Críticos</vt:lpstr>
      <vt:lpstr>Gestão de Serviços de TI para Sistemas Críticos</vt:lpstr>
      <vt:lpstr>As comunicações de Nova Geração e a Nuvem</vt:lpstr>
      <vt:lpstr>As Comunicações de Nova Geração e a Nuvem</vt:lpstr>
      <vt:lpstr>Gestão Integrada de Atendimento</vt:lpstr>
      <vt:lpstr>Gestão Integrada de Atendimento</vt:lpstr>
      <vt:lpstr>Datacenter seguro</vt:lpstr>
      <vt:lpstr>Datacenter seguro</vt:lpstr>
      <vt:lpstr>Alinhamento Estratégico dos Processos Críticos com os Sistemas de Informação</vt:lpstr>
      <vt:lpstr>Alinhamento Estratégico dos Processos Críticos com os SI</vt:lpstr>
      <vt:lpstr>O ITIL e o Plano de Contingência</vt:lpstr>
      <vt:lpstr>O ITIL e o Plano de Contingência</vt:lpstr>
      <vt:lpstr>Sistemas de Comunicação Rede Estruturada Redundante</vt:lpstr>
      <vt:lpstr>Sistemas de Comunicação Rede Estruturada Redundante</vt:lpstr>
      <vt:lpstr>Diapositivo 26</vt:lpstr>
    </vt:vector>
  </TitlesOfParts>
  <Company>Atminformatica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Informação Viva</dc:title>
  <dc:creator>Carlos Costa</dc:creator>
  <cp:lastModifiedBy>carlos.costa</cp:lastModifiedBy>
  <cp:revision>133</cp:revision>
  <dcterms:created xsi:type="dcterms:W3CDTF">2005-04-28T09:42:49Z</dcterms:created>
  <dcterms:modified xsi:type="dcterms:W3CDTF">2010-04-19T10:07:54Z</dcterms:modified>
</cp:coreProperties>
</file>